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61" r:id="rId2"/>
    <p:sldId id="26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3177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33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97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27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252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78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96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20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55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396321"/>
            <a:ext cx="8229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Graphs for gardening problem</a:t>
            </a:r>
          </a:p>
        </p:txBody>
      </p:sp>
      <p:sp>
        <p:nvSpPr>
          <p:cNvPr id="66" name="Shape 66"/>
          <p:cNvSpPr/>
          <p:nvPr/>
        </p:nvSpPr>
        <p:spPr>
          <a:xfrm>
            <a:off x="685800" y="1127400"/>
            <a:ext cx="7159825" cy="5730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" name="Shape 75"/>
          <p:cNvSpPr txBox="1"/>
          <p:nvPr/>
        </p:nvSpPr>
        <p:spPr>
          <a:xfrm>
            <a:off x="671525" y="15284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" name="Shape 76"/>
          <p:cNvSpPr txBox="1"/>
          <p:nvPr/>
        </p:nvSpPr>
        <p:spPr>
          <a:xfrm>
            <a:off x="7450225" y="60218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396321"/>
            <a:ext cx="8229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Graphs for gardening problem</a:t>
            </a:r>
          </a:p>
        </p:txBody>
      </p:sp>
      <p:sp>
        <p:nvSpPr>
          <p:cNvPr id="66" name="Shape 66"/>
          <p:cNvSpPr/>
          <p:nvPr/>
        </p:nvSpPr>
        <p:spPr>
          <a:xfrm>
            <a:off x="685800" y="1127400"/>
            <a:ext cx="7159825" cy="5730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7" name="Shape 67"/>
          <p:cNvSpPr txBox="1"/>
          <p:nvPr/>
        </p:nvSpPr>
        <p:spPr>
          <a:xfrm>
            <a:off x="3873700" y="1770075"/>
            <a:ext cx="3439499" cy="185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0.4t + 0.2f ≤ 120     (hours)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0.1t + 0.1f ≤ 40       (soil)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0.2t + 0.4f ≤ 140      (space)</a:t>
            </a:r>
          </a:p>
          <a:p>
            <a:endParaRPr lang="en" sz="2000"/>
          </a:p>
        </p:txBody>
      </p:sp>
      <p:sp>
        <p:nvSpPr>
          <p:cNvPr id="5" name="Shape 75"/>
          <p:cNvSpPr txBox="1"/>
          <p:nvPr/>
        </p:nvSpPr>
        <p:spPr>
          <a:xfrm>
            <a:off x="671525" y="15284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" name="Shape 76"/>
          <p:cNvSpPr txBox="1"/>
          <p:nvPr/>
        </p:nvSpPr>
        <p:spPr>
          <a:xfrm>
            <a:off x="7450225" y="60218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23251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396321"/>
            <a:ext cx="8229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Graphs for gardening problem</a:t>
            </a:r>
          </a:p>
        </p:txBody>
      </p:sp>
      <p:sp>
        <p:nvSpPr>
          <p:cNvPr id="73" name="Shape 73"/>
          <p:cNvSpPr/>
          <p:nvPr/>
        </p:nvSpPr>
        <p:spPr>
          <a:xfrm>
            <a:off x="685800" y="1127400"/>
            <a:ext cx="7159825" cy="5730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4" name="Shape 74"/>
          <p:cNvSpPr/>
          <p:nvPr/>
        </p:nvSpPr>
        <p:spPr>
          <a:xfrm>
            <a:off x="679250" y="1108350"/>
            <a:ext cx="7159824" cy="5730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5" name="Shape 75"/>
          <p:cNvSpPr txBox="1"/>
          <p:nvPr/>
        </p:nvSpPr>
        <p:spPr>
          <a:xfrm>
            <a:off x="671525" y="15284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7450225" y="60218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873700" y="1770075"/>
            <a:ext cx="3439499" cy="185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0.4t + 0.2f ≤ 120     (hours)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0.1t + 0.1f ≤ 40       (soil)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0.2t + 0.4f ≤ 140      (space)</a:t>
            </a:r>
          </a:p>
          <a:p>
            <a:endParaRPr lang="en" sz="2000"/>
          </a:p>
        </p:txBody>
      </p:sp>
      <p:sp>
        <p:nvSpPr>
          <p:cNvPr id="78" name="Shape 78"/>
          <p:cNvSpPr txBox="1"/>
          <p:nvPr/>
        </p:nvSpPr>
        <p:spPr>
          <a:xfrm>
            <a:off x="3275856" y="3717032"/>
            <a:ext cx="4259400" cy="819652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200" dirty="0"/>
              <a:t>Now optimise the score </a:t>
            </a:r>
            <a:r>
              <a:rPr lang="en" sz="2200" dirty="0" smtClean="0"/>
              <a:t>function</a:t>
            </a:r>
          </a:p>
          <a:p>
            <a:pPr>
              <a:buNone/>
            </a:pPr>
            <a:r>
              <a:rPr lang="en" sz="2200" dirty="0" smtClean="0"/>
              <a:t>S=10t + 8f</a:t>
            </a:r>
            <a:endParaRPr lang="en" sz="2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50075"/>
              </p:ext>
            </p:extLst>
          </p:nvPr>
        </p:nvGraphicFramePr>
        <p:xfrm>
          <a:off x="5220072" y="4184942"/>
          <a:ext cx="2798387" cy="1854200"/>
        </p:xfrm>
        <a:graphic>
          <a:graphicData uri="http://schemas.openxmlformats.org/drawingml/2006/table">
            <a:tbl>
              <a:tblPr firstRow="1" bandRow="1"/>
              <a:tblGrid>
                <a:gridCol w="792088"/>
                <a:gridCol w="864096"/>
                <a:gridCol w="1142203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S=10t + 8f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350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2800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3400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3600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3000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87848" y="6165304"/>
            <a:ext cx="49326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FF0000"/>
                </a:solidFill>
              </a:rPr>
              <a:t>She should plant 200 trees and 200 flowerbeds to get a maximum score of 3600</a:t>
            </a:r>
            <a:endParaRPr lang="en-NZ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396321"/>
            <a:ext cx="8229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Graphs for gardening problem</a:t>
            </a:r>
          </a:p>
        </p:txBody>
      </p:sp>
      <p:sp>
        <p:nvSpPr>
          <p:cNvPr id="84" name="Shape 84"/>
          <p:cNvSpPr/>
          <p:nvPr/>
        </p:nvSpPr>
        <p:spPr>
          <a:xfrm>
            <a:off x="685800" y="1127400"/>
            <a:ext cx="7159825" cy="5730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5" name="Shape 85"/>
          <p:cNvSpPr/>
          <p:nvPr/>
        </p:nvSpPr>
        <p:spPr>
          <a:xfrm>
            <a:off x="679250" y="1108350"/>
            <a:ext cx="7159824" cy="5730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6" name="Shape 86"/>
          <p:cNvSpPr txBox="1"/>
          <p:nvPr/>
        </p:nvSpPr>
        <p:spPr>
          <a:xfrm>
            <a:off x="671525" y="15284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7450225" y="60218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873700" y="1770075"/>
            <a:ext cx="3439499" cy="185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/>
              <a:t>0.4t + 0.2f ≤ 120     (hours)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0.1t + 0.1f ≤ 40       (soil)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0.2t + 0.4f ≤ 140      (space)</a:t>
            </a:r>
          </a:p>
          <a:p>
            <a:endParaRPr lang="en" sz="2000" dirty="0"/>
          </a:p>
        </p:txBody>
      </p:sp>
      <p:sp>
        <p:nvSpPr>
          <p:cNvPr id="89" name="Shape 89"/>
          <p:cNvSpPr txBox="1"/>
          <p:nvPr/>
        </p:nvSpPr>
        <p:spPr>
          <a:xfrm>
            <a:off x="3707904" y="4653136"/>
            <a:ext cx="4353299" cy="1217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200" dirty="0"/>
              <a:t>Let’s make some changes (for excellence) and see what happens...</a:t>
            </a:r>
          </a:p>
        </p:txBody>
      </p:sp>
      <p:sp>
        <p:nvSpPr>
          <p:cNvPr id="9" name="Shape 78"/>
          <p:cNvSpPr txBox="1"/>
          <p:nvPr/>
        </p:nvSpPr>
        <p:spPr>
          <a:xfrm>
            <a:off x="3275856" y="3717032"/>
            <a:ext cx="4259400" cy="819652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200" dirty="0"/>
              <a:t>Now optimise the score </a:t>
            </a:r>
            <a:r>
              <a:rPr lang="en" sz="2200" dirty="0" smtClean="0"/>
              <a:t>function</a:t>
            </a:r>
          </a:p>
          <a:p>
            <a:pPr>
              <a:buNone/>
            </a:pPr>
            <a:r>
              <a:rPr lang="en" sz="2200" dirty="0" smtClean="0"/>
              <a:t>S=10t + 8f</a:t>
            </a:r>
            <a:endParaRPr lang="en" sz="2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60571"/>
            <a:ext cx="8229600" cy="8034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bg1"/>
                </a:solidFill>
              </a:rPr>
              <a:t>Graphs for first </a:t>
            </a:r>
            <a:r>
              <a:rPr lang="en" dirty="0" smtClean="0">
                <a:solidFill>
                  <a:schemeClr val="bg1"/>
                </a:solidFill>
              </a:rPr>
              <a:t>change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95" name="Shape 95"/>
          <p:cNvSpPr/>
          <p:nvPr/>
        </p:nvSpPr>
        <p:spPr>
          <a:xfrm>
            <a:off x="784650" y="1013175"/>
            <a:ext cx="7312799" cy="5844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" name="Shape 88"/>
          <p:cNvSpPr txBox="1"/>
          <p:nvPr/>
        </p:nvSpPr>
        <p:spPr>
          <a:xfrm>
            <a:off x="3873700" y="1770075"/>
            <a:ext cx="3439499" cy="185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 smtClean="0"/>
              <a:t>0.4t </a:t>
            </a:r>
            <a:r>
              <a:rPr lang="en" sz="2000" dirty="0"/>
              <a:t>+ 0.2f ≤ 120     (hours)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0.1t + 0.1f ≤ 40       (soil)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0.2t + 0.4f ≤ </a:t>
            </a:r>
            <a:r>
              <a:rPr lang="en" sz="2000" dirty="0" smtClean="0">
                <a:solidFill>
                  <a:srgbClr val="FF0000"/>
                </a:solidFill>
              </a:rPr>
              <a:t>100</a:t>
            </a:r>
            <a:r>
              <a:rPr lang="en" sz="2000" dirty="0" smtClean="0"/>
              <a:t>      </a:t>
            </a:r>
            <a:r>
              <a:rPr lang="en" sz="2000" dirty="0"/>
              <a:t>(space)</a:t>
            </a:r>
          </a:p>
          <a:p>
            <a:endParaRPr lang="en" sz="2000" dirty="0"/>
          </a:p>
        </p:txBody>
      </p:sp>
      <p:sp>
        <p:nvSpPr>
          <p:cNvPr id="6" name="Shape 78"/>
          <p:cNvSpPr txBox="1"/>
          <p:nvPr/>
        </p:nvSpPr>
        <p:spPr>
          <a:xfrm>
            <a:off x="3275856" y="3717032"/>
            <a:ext cx="4259400" cy="819652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200" dirty="0"/>
              <a:t>Now optimise the score </a:t>
            </a:r>
            <a:r>
              <a:rPr lang="en" sz="2200" dirty="0" smtClean="0"/>
              <a:t>function</a:t>
            </a:r>
          </a:p>
          <a:p>
            <a:pPr>
              <a:buNone/>
            </a:pPr>
            <a:r>
              <a:rPr lang="en" sz="2200" dirty="0" smtClean="0"/>
              <a:t>S=10t + 8f</a:t>
            </a:r>
            <a:endParaRPr lang="en" sz="2200" dirty="0"/>
          </a:p>
        </p:txBody>
      </p:sp>
      <p:sp>
        <p:nvSpPr>
          <p:cNvPr id="7" name="Shape 75"/>
          <p:cNvSpPr txBox="1"/>
          <p:nvPr/>
        </p:nvSpPr>
        <p:spPr>
          <a:xfrm>
            <a:off x="850093" y="15284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Shape 76"/>
          <p:cNvSpPr txBox="1"/>
          <p:nvPr/>
        </p:nvSpPr>
        <p:spPr>
          <a:xfrm>
            <a:off x="7628793" y="60218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03215"/>
              </p:ext>
            </p:extLst>
          </p:nvPr>
        </p:nvGraphicFramePr>
        <p:xfrm>
          <a:off x="4932040" y="4574309"/>
          <a:ext cx="2798387" cy="1483360"/>
        </p:xfrm>
        <a:graphic>
          <a:graphicData uri="http://schemas.openxmlformats.org/drawingml/2006/table">
            <a:tbl>
              <a:tblPr firstRow="1" bandRow="1"/>
              <a:tblGrid>
                <a:gridCol w="792088"/>
                <a:gridCol w="864096"/>
                <a:gridCol w="1142203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S=10t + 8f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250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2000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3000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233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133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3394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7849" y="6165304"/>
            <a:ext cx="36724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FF0000"/>
                </a:solidFill>
              </a:rPr>
              <a:t>Will now plant more trees and less flowerbeds, but overall score is lower</a:t>
            </a:r>
            <a:endParaRPr lang="en-NZ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60571"/>
            <a:ext cx="8229600" cy="80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Graphs for second change</a:t>
            </a:r>
          </a:p>
        </p:txBody>
      </p:sp>
      <p:sp>
        <p:nvSpPr>
          <p:cNvPr id="101" name="Shape 101"/>
          <p:cNvSpPr/>
          <p:nvPr/>
        </p:nvSpPr>
        <p:spPr>
          <a:xfrm>
            <a:off x="779275" y="955050"/>
            <a:ext cx="7311473" cy="5849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" name="Shape 88"/>
          <p:cNvSpPr txBox="1"/>
          <p:nvPr/>
        </p:nvSpPr>
        <p:spPr>
          <a:xfrm>
            <a:off x="3873700" y="1770075"/>
            <a:ext cx="3439499" cy="185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/>
              <a:t>0.4t + 0.2f ≤ </a:t>
            </a:r>
            <a:r>
              <a:rPr lang="en" sz="2000" dirty="0">
                <a:solidFill>
                  <a:srgbClr val="FF0000"/>
                </a:solidFill>
              </a:rPr>
              <a:t>8</a:t>
            </a:r>
            <a:r>
              <a:rPr lang="en" sz="2000" dirty="0" smtClean="0">
                <a:solidFill>
                  <a:srgbClr val="FF0000"/>
                </a:solidFill>
              </a:rPr>
              <a:t>0</a:t>
            </a:r>
            <a:r>
              <a:rPr lang="en" sz="2000" dirty="0" smtClean="0"/>
              <a:t>     </a:t>
            </a:r>
            <a:r>
              <a:rPr lang="en" sz="2000" dirty="0"/>
              <a:t>(hours)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0.1t + 0.1f ≤ 40       (soil)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0.2t + 0.4f ≤ 140      (space)</a:t>
            </a:r>
          </a:p>
          <a:p>
            <a:endParaRPr lang="en" sz="2000" dirty="0"/>
          </a:p>
        </p:txBody>
      </p:sp>
      <p:sp>
        <p:nvSpPr>
          <p:cNvPr id="6" name="Shape 78"/>
          <p:cNvSpPr txBox="1"/>
          <p:nvPr/>
        </p:nvSpPr>
        <p:spPr>
          <a:xfrm>
            <a:off x="3275856" y="3717032"/>
            <a:ext cx="4259400" cy="819652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200" dirty="0"/>
              <a:t>Now optimise the score </a:t>
            </a:r>
            <a:r>
              <a:rPr lang="en" sz="2200" dirty="0" smtClean="0"/>
              <a:t>function</a:t>
            </a:r>
          </a:p>
          <a:p>
            <a:pPr>
              <a:buNone/>
            </a:pPr>
            <a:r>
              <a:rPr lang="en" sz="2200" dirty="0" smtClean="0"/>
              <a:t>S=10t + 8f</a:t>
            </a:r>
            <a:endParaRPr lang="en" sz="2200" dirty="0"/>
          </a:p>
        </p:txBody>
      </p:sp>
      <p:sp>
        <p:nvSpPr>
          <p:cNvPr id="7" name="Shape 75"/>
          <p:cNvSpPr txBox="1"/>
          <p:nvPr/>
        </p:nvSpPr>
        <p:spPr>
          <a:xfrm>
            <a:off x="850093" y="15284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Shape 76"/>
          <p:cNvSpPr txBox="1"/>
          <p:nvPr/>
        </p:nvSpPr>
        <p:spPr>
          <a:xfrm>
            <a:off x="7628793" y="60218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34610"/>
              </p:ext>
            </p:extLst>
          </p:nvPr>
        </p:nvGraphicFramePr>
        <p:xfrm>
          <a:off x="4736869" y="4653136"/>
          <a:ext cx="2798387" cy="1483360"/>
        </p:xfrm>
        <a:graphic>
          <a:graphicData uri="http://schemas.openxmlformats.org/drawingml/2006/table">
            <a:tbl>
              <a:tblPr firstRow="1" bandRow="1"/>
              <a:tblGrid>
                <a:gridCol w="792088"/>
                <a:gridCol w="864096"/>
                <a:gridCol w="1142203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S=10t + 8f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350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2800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2000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333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2994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62848" y="6219650"/>
            <a:ext cx="36724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FF0000"/>
                </a:solidFill>
              </a:rPr>
              <a:t>Will now plant less trees and more flowerbeds, but overall score is lower</a:t>
            </a:r>
            <a:endParaRPr lang="en-NZ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229600" cy="914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Graphs for third change</a:t>
            </a:r>
          </a:p>
        </p:txBody>
      </p:sp>
      <p:sp>
        <p:nvSpPr>
          <p:cNvPr id="107" name="Shape 107"/>
          <p:cNvSpPr/>
          <p:nvPr/>
        </p:nvSpPr>
        <p:spPr>
          <a:xfrm>
            <a:off x="997749" y="1140400"/>
            <a:ext cx="7148499" cy="5717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" name="Shape 88"/>
          <p:cNvSpPr txBox="1"/>
          <p:nvPr/>
        </p:nvSpPr>
        <p:spPr>
          <a:xfrm>
            <a:off x="3873700" y="1770075"/>
            <a:ext cx="3439499" cy="185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/>
              <a:t>0.4t + 0.2f ≤ 120     (hours)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0.1t + 0.1f ≤ </a:t>
            </a:r>
            <a:r>
              <a:rPr lang="en" sz="2000" dirty="0" smtClean="0">
                <a:solidFill>
                  <a:srgbClr val="FF0000"/>
                </a:solidFill>
              </a:rPr>
              <a:t>60</a:t>
            </a:r>
            <a:r>
              <a:rPr lang="en" sz="2000" dirty="0" smtClean="0"/>
              <a:t>       </a:t>
            </a:r>
            <a:r>
              <a:rPr lang="en" sz="2000" dirty="0"/>
              <a:t>(soil)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0.2t + 0.4f ≤ 140      (space)</a:t>
            </a:r>
          </a:p>
          <a:p>
            <a:endParaRPr lang="en" sz="2000" dirty="0"/>
          </a:p>
        </p:txBody>
      </p:sp>
      <p:sp>
        <p:nvSpPr>
          <p:cNvPr id="5" name="Shape 78"/>
          <p:cNvSpPr txBox="1"/>
          <p:nvPr/>
        </p:nvSpPr>
        <p:spPr>
          <a:xfrm>
            <a:off x="3275856" y="3717032"/>
            <a:ext cx="4259400" cy="819652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200" dirty="0"/>
              <a:t>Now optimise the score </a:t>
            </a:r>
            <a:r>
              <a:rPr lang="en" sz="2200" dirty="0" smtClean="0"/>
              <a:t>function</a:t>
            </a:r>
          </a:p>
          <a:p>
            <a:pPr>
              <a:buNone/>
            </a:pPr>
            <a:r>
              <a:rPr lang="en" sz="2200" dirty="0" smtClean="0"/>
              <a:t>S=10t + 8f</a:t>
            </a:r>
            <a:endParaRPr lang="en" sz="2200" dirty="0"/>
          </a:p>
        </p:txBody>
      </p:sp>
      <p:sp>
        <p:nvSpPr>
          <p:cNvPr id="6" name="Shape 75"/>
          <p:cNvSpPr txBox="1"/>
          <p:nvPr/>
        </p:nvSpPr>
        <p:spPr>
          <a:xfrm>
            <a:off x="971600" y="15284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" name="Shape 76"/>
          <p:cNvSpPr txBox="1"/>
          <p:nvPr/>
        </p:nvSpPr>
        <p:spPr>
          <a:xfrm>
            <a:off x="7750300" y="60218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34544"/>
              </p:ext>
            </p:extLst>
          </p:nvPr>
        </p:nvGraphicFramePr>
        <p:xfrm>
          <a:off x="4932040" y="4574309"/>
          <a:ext cx="2798387" cy="1483360"/>
        </p:xfrm>
        <a:graphic>
          <a:graphicData uri="http://schemas.openxmlformats.org/drawingml/2006/table">
            <a:tbl>
              <a:tblPr firstRow="1" bandRow="1"/>
              <a:tblGrid>
                <a:gridCol w="792088"/>
                <a:gridCol w="864096"/>
                <a:gridCol w="1142203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S=10t + 8f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350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2800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3000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166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266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3788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62848" y="6219650"/>
            <a:ext cx="36724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FF0000"/>
                </a:solidFill>
              </a:rPr>
              <a:t>Will now plant less trees and more flowerbeds, but overall score is higher!</a:t>
            </a:r>
            <a:endParaRPr lang="en-NZ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4"/>
          <p:cNvSpPr/>
          <p:nvPr/>
        </p:nvSpPr>
        <p:spPr>
          <a:xfrm>
            <a:off x="679250" y="1108350"/>
            <a:ext cx="7159824" cy="5730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396321"/>
            <a:ext cx="8229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Graphs </a:t>
            </a:r>
            <a:r>
              <a:rPr lang="en" dirty="0" smtClean="0"/>
              <a:t>for fourth change</a:t>
            </a:r>
            <a:endParaRPr lang="en" dirty="0"/>
          </a:p>
        </p:txBody>
      </p:sp>
      <p:sp>
        <p:nvSpPr>
          <p:cNvPr id="86" name="Shape 86"/>
          <p:cNvSpPr txBox="1"/>
          <p:nvPr/>
        </p:nvSpPr>
        <p:spPr>
          <a:xfrm>
            <a:off x="671525" y="15284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7450225" y="6021800"/>
            <a:ext cx="471599" cy="62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873700" y="1770075"/>
            <a:ext cx="3439499" cy="185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/>
              <a:t>0.4t + 0.2f ≤ 120     (hours)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0.1t + 0.1f ≤ 40       (soil)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0.2t + 0.4f ≤ 140      (space)</a:t>
            </a:r>
          </a:p>
          <a:p>
            <a:endParaRPr lang="en" sz="2000" dirty="0"/>
          </a:p>
        </p:txBody>
      </p:sp>
      <p:sp>
        <p:nvSpPr>
          <p:cNvPr id="9" name="Shape 78"/>
          <p:cNvSpPr txBox="1"/>
          <p:nvPr/>
        </p:nvSpPr>
        <p:spPr>
          <a:xfrm>
            <a:off x="3275856" y="3717032"/>
            <a:ext cx="4259400" cy="819652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200" dirty="0"/>
              <a:t>Now optimise the score </a:t>
            </a:r>
            <a:r>
              <a:rPr lang="en" sz="2200" dirty="0" smtClean="0"/>
              <a:t>function</a:t>
            </a:r>
          </a:p>
          <a:p>
            <a:pPr>
              <a:buNone/>
            </a:pPr>
            <a:r>
              <a:rPr lang="en" sz="2200" dirty="0" smtClean="0"/>
              <a:t>S=</a:t>
            </a:r>
            <a:r>
              <a:rPr lang="en" sz="2200" dirty="0" smtClean="0">
                <a:solidFill>
                  <a:srgbClr val="FF0000"/>
                </a:solidFill>
              </a:rPr>
              <a:t>12</a:t>
            </a:r>
            <a:r>
              <a:rPr lang="en" sz="2200" dirty="0" smtClean="0"/>
              <a:t>t + 8f</a:t>
            </a:r>
            <a:endParaRPr lang="en" sz="2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365549"/>
              </p:ext>
            </p:extLst>
          </p:nvPr>
        </p:nvGraphicFramePr>
        <p:xfrm>
          <a:off x="4628934" y="4458771"/>
          <a:ext cx="2798387" cy="1854200"/>
        </p:xfrm>
        <a:graphic>
          <a:graphicData uri="http://schemas.openxmlformats.org/drawingml/2006/table">
            <a:tbl>
              <a:tblPr firstRow="1" bandRow="1"/>
              <a:tblGrid>
                <a:gridCol w="792088"/>
                <a:gridCol w="864096"/>
                <a:gridCol w="1142203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S=12t + 8f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350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2800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3600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4000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3600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55976" y="6219650"/>
            <a:ext cx="47880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FF0000"/>
                </a:solidFill>
              </a:rPr>
              <a:t>Will now plant the same number of trees and flowerbeds, but the overall score is higher!</a:t>
            </a:r>
            <a:endParaRPr lang="en-N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277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Custom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429</Words>
  <Application>Microsoft Office PowerPoint</Application>
  <PresentationFormat>On-screen Show (4:3)</PresentationFormat>
  <Paragraphs>143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Wingdings</vt:lpstr>
      <vt:lpstr>Custom Theme</vt:lpstr>
      <vt:lpstr>Graphs for gardening problem</vt:lpstr>
      <vt:lpstr>Graphs for gardening problem</vt:lpstr>
      <vt:lpstr>Graphs for gardening problem</vt:lpstr>
      <vt:lpstr>Graphs for gardening problem</vt:lpstr>
      <vt:lpstr>Graphs for first change</vt:lpstr>
      <vt:lpstr>Graphs for second change</vt:lpstr>
      <vt:lpstr>Graphs for third change</vt:lpstr>
      <vt:lpstr>Graphs for fourth change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have to do to Achieve?</dc:title>
  <dc:creator>Suhil.Musa</dc:creator>
  <cp:lastModifiedBy>Suhil.Musa</cp:lastModifiedBy>
  <cp:revision>26</cp:revision>
  <dcterms:modified xsi:type="dcterms:W3CDTF">2014-08-02T08:17:54Z</dcterms:modified>
</cp:coreProperties>
</file>